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3" r:id="rId8"/>
    <p:sldId id="267" r:id="rId9"/>
    <p:sldId id="264" r:id="rId10"/>
    <p:sldId id="265" r:id="rId11"/>
    <p:sldId id="266" r:id="rId12"/>
    <p:sldId id="26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1BA56-0BDB-0B0F-073C-4B8DE4290BD4}" v="54" dt="2023-10-20T08:42:10.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5a222788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5a222788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5a222788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5a222788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5a222788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5a222788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78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f3f0098d4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f3f0098d4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3f0098d4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3f0098d4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5a22278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5a22278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f3f0098d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f3f0098d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5a222788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5a22278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5a222788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5a222788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5a222788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5a222788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8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5a222788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5a222788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7175" y="1119075"/>
            <a:ext cx="3185100" cy="3263100"/>
          </a:xfrm>
          <a:prstGeom prst="rect">
            <a:avLst/>
          </a:prstGeom>
        </p:spPr>
        <p:txBody>
          <a:bodyPr spcFirstLastPara="1" wrap="square" lIns="91425" tIns="91425" rIns="91425" bIns="91425" anchor="b" anchorCtr="0">
            <a:spAutoFit/>
          </a:bodyPr>
          <a:lstStyle/>
          <a:p>
            <a:pPr marL="0" lvl="0" indent="0" algn="l" rtl="0">
              <a:lnSpc>
                <a:spcPct val="100000"/>
              </a:lnSpc>
              <a:spcBef>
                <a:spcPts val="0"/>
              </a:spcBef>
              <a:spcAft>
                <a:spcPts val="0"/>
              </a:spcAft>
              <a:buNone/>
            </a:pPr>
            <a:r>
              <a:rPr lang="ru" sz="2000">
                <a:solidFill>
                  <a:srgbClr val="333333"/>
                </a:solidFill>
                <a:highlight>
                  <a:srgbClr val="FBFBFB"/>
                </a:highlight>
              </a:rPr>
              <a:t>Самый крупный город в Вологодской области России, административный центр Череповецкого района, </a:t>
            </a:r>
            <a:r>
              <a:rPr lang="ru" sz="2000">
                <a:solidFill>
                  <a:srgbClr val="333333"/>
                </a:solidFill>
                <a:highlight>
                  <a:srgbClr val="FFFFFF"/>
                </a:highlight>
              </a:rPr>
              <a:t>является крупным промышленным центром, расположенным на реке Шексне</a:t>
            </a:r>
            <a:r>
              <a:rPr lang="ru" sz="2000"/>
              <a:t>    </a:t>
            </a:r>
            <a:endParaRPr sz="2000"/>
          </a:p>
        </p:txBody>
      </p:sp>
      <p:sp>
        <p:nvSpPr>
          <p:cNvPr id="55" name="Google Shape;55;p13"/>
          <p:cNvSpPr txBox="1">
            <a:spLocks noGrp="1"/>
          </p:cNvSpPr>
          <p:nvPr>
            <p:ph type="subTitle" idx="1"/>
          </p:nvPr>
        </p:nvSpPr>
        <p:spPr>
          <a:xfrm>
            <a:off x="5024800" y="534125"/>
            <a:ext cx="2358900" cy="1046700"/>
          </a:xfrm>
          <a:prstGeom prst="rect">
            <a:avLst/>
          </a:prstGeom>
          <a:solidFill>
            <a:schemeClr val="lt1"/>
          </a:solidFill>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002333"/>
              </a:solidFill>
            </a:endParaRPr>
          </a:p>
          <a:p>
            <a:pPr marL="0" lvl="0" indent="0" algn="ctr" rtl="0">
              <a:spcBef>
                <a:spcPts val="0"/>
              </a:spcBef>
              <a:spcAft>
                <a:spcPts val="0"/>
              </a:spcAft>
              <a:buNone/>
            </a:pPr>
            <a:endParaRPr>
              <a:solidFill>
                <a:srgbClr val="002333"/>
              </a:solidFill>
            </a:endParaRPr>
          </a:p>
        </p:txBody>
      </p:sp>
      <p:pic>
        <p:nvPicPr>
          <p:cNvPr id="56" name="Google Shape;56;p13"/>
          <p:cNvPicPr preferRelativeResize="0"/>
          <p:nvPr/>
        </p:nvPicPr>
        <p:blipFill>
          <a:blip r:embed="rId3">
            <a:alphaModFix/>
          </a:blip>
          <a:stretch>
            <a:fillRect/>
          </a:stretch>
        </p:blipFill>
        <p:spPr>
          <a:xfrm>
            <a:off x="3442275" y="1119087"/>
            <a:ext cx="5701726" cy="3795816"/>
          </a:xfrm>
          <a:prstGeom prst="rect">
            <a:avLst/>
          </a:prstGeom>
          <a:noFill/>
          <a:ln>
            <a:noFill/>
          </a:ln>
        </p:spPr>
      </p:pic>
      <p:sp>
        <p:nvSpPr>
          <p:cNvPr id="57" name="Google Shape;57;p13"/>
          <p:cNvSpPr txBox="1"/>
          <p:nvPr/>
        </p:nvSpPr>
        <p:spPr>
          <a:xfrm>
            <a:off x="3600450" y="257175"/>
            <a:ext cx="2176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000"/>
              <a:t>Череповец</a:t>
            </a:r>
            <a:endParaRPr sz="3000"/>
          </a:p>
          <a:p>
            <a:pPr marL="0" lvl="0" indent="0" algn="ctr" rtl="0">
              <a:spcBef>
                <a:spcPts val="0"/>
              </a:spcBef>
              <a:spcAft>
                <a:spcPts val="0"/>
              </a:spcAft>
              <a:buNone/>
            </a:pPr>
            <a:endParaRPr/>
          </a:p>
        </p:txBody>
      </p:sp>
      <p:cxnSp>
        <p:nvCxnSpPr>
          <p:cNvPr id="58" name="Google Shape;58;p13"/>
          <p:cNvCxnSpPr/>
          <p:nvPr/>
        </p:nvCxnSpPr>
        <p:spPr>
          <a:xfrm>
            <a:off x="3600450" y="965075"/>
            <a:ext cx="21762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ctrTitle"/>
          </p:nvPr>
        </p:nvSpPr>
        <p:spPr>
          <a:xfrm>
            <a:off x="2354150" y="0"/>
            <a:ext cx="43323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Памятник металлургам</a:t>
            </a:r>
            <a:endParaRPr sz="3000"/>
          </a:p>
        </p:txBody>
      </p:sp>
      <p:sp>
        <p:nvSpPr>
          <p:cNvPr id="126" name="Google Shape;126;p22"/>
          <p:cNvSpPr txBox="1">
            <a:spLocks noGrp="1"/>
          </p:cNvSpPr>
          <p:nvPr>
            <p:ph type="subTitle" idx="1"/>
          </p:nvPr>
        </p:nvSpPr>
        <p:spPr>
          <a:xfrm>
            <a:off x="197825" y="951300"/>
            <a:ext cx="3046800" cy="3776700"/>
          </a:xfrm>
          <a:prstGeom prst="rect">
            <a:avLst/>
          </a:prstGeom>
        </p:spPr>
        <p:txBody>
          <a:bodyPr spcFirstLastPara="1" wrap="square" lIns="91425" tIns="91425" rIns="91425" bIns="91425" anchor="t" anchorCtr="0">
            <a:normAutofit/>
          </a:bodyPr>
          <a:lstStyle/>
          <a:p>
            <a:pPr marL="0" marR="139700" lvl="0" indent="0" algn="l" rtl="0">
              <a:lnSpc>
                <a:spcPct val="115000"/>
              </a:lnSpc>
              <a:spcBef>
                <a:spcPts val="0"/>
              </a:spcBef>
              <a:spcAft>
                <a:spcPts val="2300"/>
              </a:spcAft>
              <a:buClr>
                <a:schemeClr val="dk1"/>
              </a:buClr>
              <a:buSzPts val="1100"/>
              <a:buFont typeface="Arial"/>
              <a:buNone/>
            </a:pPr>
            <a:r>
              <a:rPr lang="ru" sz="2000">
                <a:solidFill>
                  <a:srgbClr val="202122"/>
                </a:solidFill>
                <a:highlight>
                  <a:srgbClr val="FFFFFF"/>
                </a:highlight>
              </a:rPr>
              <a:t>Памятник был установлен на одной из городских площадей в честь 50-летия завода "Северсталь" и точно отражает деятельность города</a:t>
            </a:r>
            <a:endParaRPr sz="2000"/>
          </a:p>
        </p:txBody>
      </p:sp>
      <p:cxnSp>
        <p:nvCxnSpPr>
          <p:cNvPr id="127" name="Google Shape;127;p22"/>
          <p:cNvCxnSpPr/>
          <p:nvPr/>
        </p:nvCxnSpPr>
        <p:spPr>
          <a:xfrm>
            <a:off x="2354150" y="646500"/>
            <a:ext cx="4332300" cy="0"/>
          </a:xfrm>
          <a:prstGeom prst="straightConnector1">
            <a:avLst/>
          </a:prstGeom>
          <a:noFill/>
          <a:ln w="76200" cap="flat" cmpd="sng">
            <a:solidFill>
              <a:schemeClr val="dk2"/>
            </a:solidFill>
            <a:prstDash val="solid"/>
            <a:round/>
            <a:headEnd type="none" w="med" len="med"/>
            <a:tailEnd type="none" w="med" len="med"/>
          </a:ln>
        </p:spPr>
      </p:cxnSp>
      <p:pic>
        <p:nvPicPr>
          <p:cNvPr id="128" name="Google Shape;128;p22"/>
          <p:cNvPicPr preferRelativeResize="0"/>
          <p:nvPr/>
        </p:nvPicPr>
        <p:blipFill>
          <a:blip r:embed="rId3">
            <a:alphaModFix/>
          </a:blip>
          <a:stretch>
            <a:fillRect/>
          </a:stretch>
        </p:blipFill>
        <p:spPr>
          <a:xfrm>
            <a:off x="3244625" y="951300"/>
            <a:ext cx="5899374" cy="39352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2868500" y="0"/>
            <a:ext cx="34026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highlight>
                  <a:srgbClr val="FFFFFF"/>
                </a:highlight>
              </a:rPr>
              <a:t>Октябрьский мост</a:t>
            </a:r>
            <a:endParaRPr sz="3000"/>
          </a:p>
        </p:txBody>
      </p:sp>
      <p:sp>
        <p:nvSpPr>
          <p:cNvPr id="134" name="Google Shape;134;p23"/>
          <p:cNvSpPr txBox="1">
            <a:spLocks noGrp="1"/>
          </p:cNvSpPr>
          <p:nvPr>
            <p:ph type="subTitle" idx="1"/>
          </p:nvPr>
        </p:nvSpPr>
        <p:spPr>
          <a:xfrm>
            <a:off x="197825" y="951300"/>
            <a:ext cx="2492700" cy="4192200"/>
          </a:xfrm>
          <a:prstGeom prst="rect">
            <a:avLst/>
          </a:prstGeom>
        </p:spPr>
        <p:txBody>
          <a:bodyPr spcFirstLastPara="1" wrap="square" lIns="91425" tIns="91425" rIns="91425" bIns="91425" anchor="t" anchorCtr="0">
            <a:normAutofit/>
          </a:bodyPr>
          <a:lstStyle/>
          <a:p>
            <a:pPr marL="0" marR="139700" lvl="0" indent="0" algn="l" rtl="0">
              <a:lnSpc>
                <a:spcPct val="115000"/>
              </a:lnSpc>
              <a:spcBef>
                <a:spcPts val="0"/>
              </a:spcBef>
              <a:spcAft>
                <a:spcPts val="2300"/>
              </a:spcAft>
              <a:buClr>
                <a:schemeClr val="dk1"/>
              </a:buClr>
              <a:buSzPts val="1100"/>
              <a:buFont typeface="Arial"/>
              <a:buNone/>
            </a:pPr>
            <a:r>
              <a:rPr lang="ru" sz="2000">
                <a:solidFill>
                  <a:schemeClr val="dk1"/>
                </a:solidFill>
                <a:highlight>
                  <a:srgbClr val="FFFFFF"/>
                </a:highlight>
              </a:rPr>
              <a:t>Октябрьский мост соединяет два района города. А его уникальность в том, что он был построен в 1979 году, и стал первым сооружением подобного типа в России.</a:t>
            </a:r>
            <a:endParaRPr sz="2000"/>
          </a:p>
        </p:txBody>
      </p:sp>
      <p:cxnSp>
        <p:nvCxnSpPr>
          <p:cNvPr id="135" name="Google Shape;135;p23"/>
          <p:cNvCxnSpPr/>
          <p:nvPr/>
        </p:nvCxnSpPr>
        <p:spPr>
          <a:xfrm>
            <a:off x="2868500" y="646500"/>
            <a:ext cx="3402600" cy="0"/>
          </a:xfrm>
          <a:prstGeom prst="straightConnector1">
            <a:avLst/>
          </a:prstGeom>
          <a:noFill/>
          <a:ln w="76200" cap="flat" cmpd="sng">
            <a:solidFill>
              <a:schemeClr val="dk2"/>
            </a:solidFill>
            <a:prstDash val="solid"/>
            <a:round/>
            <a:headEnd type="none" w="med" len="med"/>
            <a:tailEnd type="none" w="med" len="med"/>
          </a:ln>
        </p:spPr>
      </p:cxnSp>
      <p:pic>
        <p:nvPicPr>
          <p:cNvPr id="136" name="Google Shape;136;p23"/>
          <p:cNvPicPr preferRelativeResize="0"/>
          <p:nvPr/>
        </p:nvPicPr>
        <p:blipFill>
          <a:blip r:embed="rId3">
            <a:alphaModFix/>
          </a:blip>
          <a:stretch>
            <a:fillRect/>
          </a:stretch>
        </p:blipFill>
        <p:spPr>
          <a:xfrm>
            <a:off x="2859400" y="951300"/>
            <a:ext cx="6284602" cy="419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3559" y="92532"/>
            <a:ext cx="8667123" cy="553968"/>
          </a:xfrm>
          <a:prstGeom prst="rect">
            <a:avLst/>
          </a:prstGeom>
        </p:spPr>
        <p:txBody>
          <a:bodyPr spcFirstLastPara="1" wrap="square" lIns="91425" tIns="91425" rIns="91425" bIns="91425" anchor="b" anchorCtr="0">
            <a:spAutoFit/>
          </a:bodyPr>
          <a:lstStyle/>
          <a:p>
            <a:r>
              <a:rPr lang="ru-RU" sz="2400" b="1" dirty="0">
                <a:solidFill>
                  <a:schemeClr val="tx1">
                    <a:lumMod val="75000"/>
                    <a:lumOff val="25000"/>
                  </a:schemeClr>
                </a:solidFill>
                <a:highlight>
                  <a:srgbClr val="FFFFFF"/>
                </a:highlight>
                <a:latin typeface="Trebuchet MS"/>
              </a:rPr>
              <a:t>Памятный знак в честь основания Череповца.</a:t>
            </a:r>
            <a:endParaRPr lang="ru-RU" sz="2400" dirty="0">
              <a:solidFill>
                <a:schemeClr val="tx1">
                  <a:lumMod val="75000"/>
                  <a:lumOff val="25000"/>
                </a:schemeClr>
              </a:solidFill>
            </a:endParaRPr>
          </a:p>
        </p:txBody>
      </p:sp>
      <p:cxnSp>
        <p:nvCxnSpPr>
          <p:cNvPr id="135" name="Google Shape;135;p23"/>
          <p:cNvCxnSpPr/>
          <p:nvPr/>
        </p:nvCxnSpPr>
        <p:spPr>
          <a:xfrm>
            <a:off x="2868500" y="646500"/>
            <a:ext cx="3402600" cy="0"/>
          </a:xfrm>
          <a:prstGeom prst="straightConnector1">
            <a:avLst/>
          </a:prstGeom>
          <a:noFill/>
          <a:ln w="76200" cap="flat" cmpd="sng">
            <a:solidFill>
              <a:schemeClr val="dk2"/>
            </a:solidFill>
            <a:prstDash val="solid"/>
            <a:round/>
            <a:headEnd type="none" w="med" len="med"/>
            <a:tailEnd type="none" w="med" len="med"/>
          </a:ln>
        </p:spPr>
      </p:cxnSp>
      <p:sp>
        <p:nvSpPr>
          <p:cNvPr id="3" name="Подзаголовок 2">
            <a:extLst>
              <a:ext uri="{FF2B5EF4-FFF2-40B4-BE49-F238E27FC236}">
                <a16:creationId xmlns:a16="http://schemas.microsoft.com/office/drawing/2014/main" id="{E2CA80B6-62E8-D73C-4AED-88209CF4E252}"/>
              </a:ext>
            </a:extLst>
          </p:cNvPr>
          <p:cNvSpPr>
            <a:spLocks noGrp="1"/>
          </p:cNvSpPr>
          <p:nvPr>
            <p:ph type="subTitle" idx="1"/>
          </p:nvPr>
        </p:nvSpPr>
        <p:spPr>
          <a:xfrm>
            <a:off x="311700" y="796896"/>
            <a:ext cx="8520600" cy="792600"/>
          </a:xfrm>
        </p:spPr>
        <p:txBody>
          <a:bodyPr>
            <a:normAutofit fontScale="62500" lnSpcReduction="20000"/>
          </a:bodyPr>
          <a:lstStyle/>
          <a:p>
            <a:r>
              <a:rPr lang="ru-RU" sz="1800" b="1" dirty="0">
                <a:solidFill>
                  <a:schemeClr val="tx1">
                    <a:lumMod val="75000"/>
                    <a:lumOff val="25000"/>
                  </a:schemeClr>
                </a:solidFill>
                <a:latin typeface="Trebuchet MS"/>
              </a:rPr>
              <a:t>Памятный знак в честь основания Череповца.</a:t>
            </a:r>
            <a:br>
              <a:rPr lang="ru-RU" sz="1800" b="1" dirty="0">
                <a:solidFill>
                  <a:schemeClr val="tx1">
                    <a:lumMod val="75000"/>
                    <a:lumOff val="25000"/>
                  </a:schemeClr>
                </a:solidFill>
                <a:latin typeface="Trebuchet MS"/>
              </a:rPr>
            </a:br>
            <a:br>
              <a:rPr lang="ru-RU" sz="1800" b="1" dirty="0">
                <a:solidFill>
                  <a:schemeClr val="tx1">
                    <a:lumMod val="75000"/>
                    <a:lumOff val="25000"/>
                  </a:schemeClr>
                </a:solidFill>
                <a:latin typeface="Trebuchet MS"/>
              </a:rPr>
            </a:br>
            <a:r>
              <a:rPr lang="ru-RU" sz="1800" b="1" dirty="0">
                <a:solidFill>
                  <a:schemeClr val="tx1">
                    <a:lumMod val="75000"/>
                    <a:lumOff val="25000"/>
                  </a:schemeClr>
                </a:solidFill>
                <a:latin typeface="Trebuchet MS"/>
              </a:rPr>
              <a:t>«</a:t>
            </a:r>
            <a:r>
              <a:rPr lang="ru-RU" sz="1800" b="1" dirty="0" err="1">
                <a:solidFill>
                  <a:schemeClr val="tx1">
                    <a:lumMod val="75000"/>
                    <a:lumOff val="25000"/>
                  </a:schemeClr>
                </a:solidFill>
                <a:latin typeface="Trebuchet MS"/>
              </a:rPr>
              <a:t>Всемилостивийше</a:t>
            </a:r>
            <a:r>
              <a:rPr lang="ru-RU" sz="1800" b="1" dirty="0">
                <a:solidFill>
                  <a:schemeClr val="tx1">
                    <a:lumMod val="75000"/>
                    <a:lumOff val="25000"/>
                  </a:schemeClr>
                </a:solidFill>
                <a:latin typeface="Trebuchet MS"/>
              </a:rPr>
              <a:t> повелеваем в Новгородском наместничестве на устье реки Суды, впадающей в Шексну, учредить при Череповецком монастыре город под наименованием Череповец. 1777 год».</a:t>
            </a:r>
            <a:endParaRPr lang="ru-RU" dirty="0">
              <a:solidFill>
                <a:schemeClr val="tx1">
                  <a:lumMod val="75000"/>
                  <a:lumOff val="25000"/>
                </a:schemeClr>
              </a:solidFill>
            </a:endParaRPr>
          </a:p>
        </p:txBody>
      </p:sp>
      <p:pic>
        <p:nvPicPr>
          <p:cNvPr id="5" name="Рисунок 4" descr="C:\Users\User\Desktop\a2ddbb666c0751c0e3aad93b7b245e62.jpg">
            <a:extLst>
              <a:ext uri="{FF2B5EF4-FFF2-40B4-BE49-F238E27FC236}">
                <a16:creationId xmlns:a16="http://schemas.microsoft.com/office/drawing/2014/main" id="{15CE7ADF-340D-9DE8-D77F-1E7AA2BF74A8}"/>
              </a:ext>
            </a:extLst>
          </p:cNvPr>
          <p:cNvPicPr>
            <a:picLocks noChangeAspect="1"/>
          </p:cNvPicPr>
          <p:nvPr/>
        </p:nvPicPr>
        <p:blipFill>
          <a:blip r:embed="rId3"/>
          <a:stretch>
            <a:fillRect/>
          </a:stretch>
        </p:blipFill>
        <p:spPr>
          <a:xfrm>
            <a:off x="2541494" y="1763528"/>
            <a:ext cx="4061011" cy="3310772"/>
          </a:xfrm>
          <a:prstGeom prst="rect">
            <a:avLst/>
          </a:prstGeom>
        </p:spPr>
      </p:pic>
    </p:spTree>
    <p:extLst>
      <p:ext uri="{BB962C8B-B14F-4D97-AF65-F5344CB8AC3E}">
        <p14:creationId xmlns:p14="http://schemas.microsoft.com/office/powerpoint/2010/main" val="329450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1970550" y="0"/>
            <a:ext cx="52029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Географическое положение</a:t>
            </a:r>
            <a:endParaRPr sz="3000"/>
          </a:p>
        </p:txBody>
      </p:sp>
      <p:sp>
        <p:nvSpPr>
          <p:cNvPr id="64" name="Google Shape;64;p14"/>
          <p:cNvSpPr txBox="1">
            <a:spLocks noGrp="1"/>
          </p:cNvSpPr>
          <p:nvPr>
            <p:ph type="subTitle" idx="1"/>
          </p:nvPr>
        </p:nvSpPr>
        <p:spPr>
          <a:xfrm>
            <a:off x="197825" y="782100"/>
            <a:ext cx="3046500" cy="3579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ru" sz="2000">
                <a:solidFill>
                  <a:schemeClr val="dk1"/>
                </a:solidFill>
                <a:highlight>
                  <a:srgbClr val="FFFFFF"/>
                </a:highlight>
              </a:rPr>
              <a:t>Город Череповец расположен в центральной части Восточно-Европейской равнины, на юго-западе Вологодской области.</a:t>
            </a:r>
            <a:endParaRPr sz="20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ru" sz="2000">
                <a:solidFill>
                  <a:schemeClr val="dk1"/>
                </a:solidFill>
                <a:highlight>
                  <a:srgbClr val="FFFFFF"/>
                </a:highlight>
              </a:rPr>
              <a:t>Площадь территории - </a:t>
            </a:r>
            <a:r>
              <a:rPr lang="ru" sz="2000">
                <a:solidFill>
                  <a:schemeClr val="dk1"/>
                </a:solidFill>
              </a:rPr>
              <a:t>122 км</a:t>
            </a:r>
            <a:r>
              <a:rPr lang="ru" sz="2000">
                <a:solidFill>
                  <a:srgbClr val="333333"/>
                </a:solidFill>
                <a:highlight>
                  <a:srgbClr val="FFFFFF"/>
                </a:highlight>
              </a:rPr>
              <a:t>²</a:t>
            </a:r>
            <a:endParaRPr sz="2000">
              <a:solidFill>
                <a:schemeClr val="dk1"/>
              </a:solidFill>
              <a:highlight>
                <a:srgbClr val="FFFFFF"/>
              </a:highlight>
            </a:endParaRPr>
          </a:p>
          <a:p>
            <a:pPr marL="0" lvl="0" indent="0" algn="ctr" rtl="0">
              <a:spcBef>
                <a:spcPts val="0"/>
              </a:spcBef>
              <a:spcAft>
                <a:spcPts val="0"/>
              </a:spcAft>
              <a:buNone/>
            </a:pPr>
            <a:endParaRPr/>
          </a:p>
        </p:txBody>
      </p:sp>
      <p:cxnSp>
        <p:nvCxnSpPr>
          <p:cNvPr id="65" name="Google Shape;65;p14"/>
          <p:cNvCxnSpPr/>
          <p:nvPr/>
        </p:nvCxnSpPr>
        <p:spPr>
          <a:xfrm>
            <a:off x="1970550" y="646500"/>
            <a:ext cx="5202900" cy="0"/>
          </a:xfrm>
          <a:prstGeom prst="straightConnector1">
            <a:avLst/>
          </a:prstGeom>
          <a:noFill/>
          <a:ln w="76200" cap="flat" cmpd="sng">
            <a:solidFill>
              <a:schemeClr val="dk2"/>
            </a:solidFill>
            <a:prstDash val="solid"/>
            <a:round/>
            <a:headEnd type="none" w="med" len="med"/>
            <a:tailEnd type="none" w="med" len="med"/>
          </a:ln>
        </p:spPr>
      </p:cxnSp>
      <p:pic>
        <p:nvPicPr>
          <p:cNvPr id="66" name="Google Shape;66;p14"/>
          <p:cNvPicPr preferRelativeResize="0"/>
          <p:nvPr/>
        </p:nvPicPr>
        <p:blipFill>
          <a:blip r:embed="rId3">
            <a:alphaModFix/>
          </a:blip>
          <a:stretch>
            <a:fillRect/>
          </a:stretch>
        </p:blipFill>
        <p:spPr>
          <a:xfrm>
            <a:off x="3374450" y="871950"/>
            <a:ext cx="5769550" cy="357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2532175" y="0"/>
            <a:ext cx="39369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История Череповца</a:t>
            </a:r>
            <a:endParaRPr sz="3000"/>
          </a:p>
        </p:txBody>
      </p:sp>
      <p:sp>
        <p:nvSpPr>
          <p:cNvPr id="72" name="Google Shape;72;p15"/>
          <p:cNvSpPr txBox="1">
            <a:spLocks noGrp="1"/>
          </p:cNvSpPr>
          <p:nvPr>
            <p:ph type="subTitle" idx="1"/>
          </p:nvPr>
        </p:nvSpPr>
        <p:spPr>
          <a:xfrm>
            <a:off x="311700" y="646500"/>
            <a:ext cx="8520600" cy="4497000"/>
          </a:xfrm>
          <a:prstGeom prst="rect">
            <a:avLst/>
          </a:prstGeom>
        </p:spPr>
        <p:txBody>
          <a:bodyPr spcFirstLastPara="1" wrap="square" lIns="91425" tIns="91425" rIns="91425" bIns="91425" anchor="t" anchorCtr="0">
            <a:noAutofit/>
          </a:bodyPr>
          <a:lstStyle/>
          <a:p>
            <a:pPr marL="0" marR="139700" lvl="0" indent="0" algn="l" rtl="0">
              <a:lnSpc>
                <a:spcPct val="115000"/>
              </a:lnSpc>
              <a:spcBef>
                <a:spcPts val="0"/>
              </a:spcBef>
              <a:spcAft>
                <a:spcPts val="0"/>
              </a:spcAft>
              <a:buNone/>
            </a:pPr>
            <a:r>
              <a:rPr lang="ru" sz="1200">
                <a:solidFill>
                  <a:schemeClr val="dk1"/>
                </a:solidFill>
                <a:highlight>
                  <a:srgbClr val="FFFFFF"/>
                </a:highlight>
              </a:rPr>
              <a:t>Первые упоминания о городе датируются 1362 годом. Именно тогда здесь был основан Воскресенский мужской монастырь. В документах говорится, что монахи поселились на уже заселенной местности, которая называлась "Череповесь". Со временем вокруг монастыря появилось множество мелких деревень, наибольшим среди них было торговое село Федосьево, которое стало основой для города, история которого начинается с 4 ноября 1777 года. Именно тогда императрица Екатерина II подписала указ об учреждении в Новгородской губернии «для пользы водных коммуникаций» нового города.</a:t>
            </a:r>
            <a:endParaRPr sz="1200">
              <a:solidFill>
                <a:schemeClr val="dk1"/>
              </a:solidFill>
              <a:highlight>
                <a:srgbClr val="FFFFFF"/>
              </a:highlight>
            </a:endParaRPr>
          </a:p>
          <a:p>
            <a:pPr marL="0" marR="139700" lvl="0" indent="0" algn="l" rtl="0">
              <a:lnSpc>
                <a:spcPct val="115000"/>
              </a:lnSpc>
              <a:spcBef>
                <a:spcPts val="2300"/>
              </a:spcBef>
              <a:spcAft>
                <a:spcPts val="0"/>
              </a:spcAft>
              <a:buNone/>
            </a:pPr>
            <a:r>
              <a:rPr lang="ru" sz="1200">
                <a:solidFill>
                  <a:schemeClr val="dk1"/>
                </a:solidFill>
                <a:highlight>
                  <a:srgbClr val="FFFFFF"/>
                </a:highlight>
              </a:rPr>
              <a:t>Расположенный на крупной реке Шексне, город стал знаменит единственным в России тех лет рыбным промыслом – местная стерлядь считалась деликатесом и подавалась исключительно к царскому столу. Однако в дальнейшем Череповец чуть не исчез с карты страны. Император Павел I 12 декабря 1796 подписал новый указ, упраздняющий города, «которые окажутся лишними». На несколько лет Череповец стал населенным пунктом без городского управления. Лишь в 1802 году Сенат вновь вернул Череповцу статус города.</a:t>
            </a:r>
            <a:endParaRPr sz="1200">
              <a:solidFill>
                <a:schemeClr val="dk1"/>
              </a:solidFill>
              <a:highlight>
                <a:srgbClr val="FFFFFF"/>
              </a:highlight>
            </a:endParaRPr>
          </a:p>
          <a:p>
            <a:pPr marL="0" marR="139700" lvl="0" indent="0" algn="l" rtl="0">
              <a:lnSpc>
                <a:spcPct val="115000"/>
              </a:lnSpc>
              <a:spcBef>
                <a:spcPts val="2300"/>
              </a:spcBef>
              <a:spcAft>
                <a:spcPts val="0"/>
              </a:spcAft>
              <a:buClr>
                <a:schemeClr val="dk1"/>
              </a:buClr>
              <a:buSzPts val="1100"/>
              <a:buFont typeface="Arial"/>
              <a:buNone/>
            </a:pPr>
            <a:r>
              <a:rPr lang="ru" sz="1200">
                <a:solidFill>
                  <a:schemeClr val="dk1"/>
                </a:solidFill>
                <a:highlight>
                  <a:srgbClr val="FFFFFF"/>
                </a:highlight>
              </a:rPr>
              <a:t>Долгое время город на Шексне оставался обычным уездным городком. Лишь с началом строительства Мариинской водной системы начинается бурное его развитие. Именно в те годы основным занятием жителей стало судостроительство, судовождение, провод транспорта по шекснинскому участку Мариинской системы. Какое-то время Череповец имел свои банки, больницы, учебные заведения. В начале 20 века он превзошел по количеству учебных заведений многие российские города и его стали называть «Северными Афинами» или «»Русским Оксфордом». А в 1904 году здесь открылась железнодорожная станция.</a:t>
            </a:r>
            <a:endParaRPr sz="1200">
              <a:solidFill>
                <a:schemeClr val="dk1"/>
              </a:solidFill>
              <a:highlight>
                <a:srgbClr val="FFFFFF"/>
              </a:highlight>
            </a:endParaRPr>
          </a:p>
          <a:p>
            <a:pPr marL="0" lvl="0" indent="0" algn="ctr" rtl="0">
              <a:spcBef>
                <a:spcPts val="2300"/>
              </a:spcBef>
              <a:spcAft>
                <a:spcPts val="0"/>
              </a:spcAft>
              <a:buNone/>
            </a:pPr>
            <a:endParaRPr sz="1100"/>
          </a:p>
        </p:txBody>
      </p:sp>
      <p:cxnSp>
        <p:nvCxnSpPr>
          <p:cNvPr id="73" name="Google Shape;73;p15"/>
          <p:cNvCxnSpPr/>
          <p:nvPr/>
        </p:nvCxnSpPr>
        <p:spPr>
          <a:xfrm>
            <a:off x="2532175" y="646500"/>
            <a:ext cx="39369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1978275" y="0"/>
            <a:ext cx="50247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Характеристика населения</a:t>
            </a:r>
            <a:endParaRPr sz="3000"/>
          </a:p>
        </p:txBody>
      </p:sp>
      <p:sp>
        <p:nvSpPr>
          <p:cNvPr id="79" name="Google Shape;79;p16"/>
          <p:cNvSpPr txBox="1">
            <a:spLocks noGrp="1"/>
          </p:cNvSpPr>
          <p:nvPr>
            <p:ph type="subTitle" idx="1"/>
          </p:nvPr>
        </p:nvSpPr>
        <p:spPr>
          <a:xfrm>
            <a:off x="311700" y="870450"/>
            <a:ext cx="8520600" cy="42732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1"/>
              </a:buClr>
              <a:buSzPts val="2000"/>
              <a:buAutoNum type="arabicPeriod"/>
            </a:pPr>
            <a:r>
              <a:rPr lang="ru" sz="2000">
                <a:solidFill>
                  <a:schemeClr val="dk1"/>
                </a:solidFill>
              </a:rPr>
              <a:t>Численность населения - 312 000 человек</a:t>
            </a:r>
            <a:endParaRPr sz="2000" b="1">
              <a:solidFill>
                <a:schemeClr val="dk1"/>
              </a:solidFill>
              <a:highlight>
                <a:srgbClr val="FFFFFF"/>
              </a:highlight>
            </a:endParaRPr>
          </a:p>
          <a:p>
            <a:pPr marL="457200" lvl="0" indent="-355600" algn="l" rtl="0">
              <a:spcBef>
                <a:spcPts val="0"/>
              </a:spcBef>
              <a:spcAft>
                <a:spcPts val="0"/>
              </a:spcAft>
              <a:buClr>
                <a:schemeClr val="dk1"/>
              </a:buClr>
              <a:buSzPts val="2000"/>
              <a:buAutoNum type="arabicPeriod"/>
            </a:pPr>
            <a:r>
              <a:rPr lang="ru" sz="2000">
                <a:solidFill>
                  <a:schemeClr val="dk1"/>
                </a:solidFill>
                <a:highlight>
                  <a:srgbClr val="FFFFFF"/>
                </a:highlight>
              </a:rPr>
              <a:t>Преобладающая национальность - русские (97,3%)</a:t>
            </a:r>
            <a:endParaRPr sz="2000">
              <a:solidFill>
                <a:schemeClr val="dk1"/>
              </a:solidFill>
              <a:highlight>
                <a:srgbClr val="FFFFFF"/>
              </a:highlight>
            </a:endParaRPr>
          </a:p>
          <a:p>
            <a:pPr marL="457200" lvl="0" indent="-355600" algn="l" rtl="0">
              <a:spcBef>
                <a:spcPts val="0"/>
              </a:spcBef>
              <a:spcAft>
                <a:spcPts val="0"/>
              </a:spcAft>
              <a:buClr>
                <a:schemeClr val="dk1"/>
              </a:buClr>
              <a:buSzPts val="2000"/>
              <a:buAutoNum type="arabicPeriod"/>
            </a:pPr>
            <a:r>
              <a:rPr lang="ru" sz="2000">
                <a:solidFill>
                  <a:schemeClr val="dk1"/>
                </a:solidFill>
                <a:highlight>
                  <a:srgbClr val="FFFFFF"/>
                </a:highlight>
              </a:rPr>
              <a:t>Плотность населения - 2557 </a:t>
            </a:r>
            <a:r>
              <a:rPr lang="ru" sz="2000">
                <a:solidFill>
                  <a:srgbClr val="333333"/>
                </a:solidFill>
                <a:highlight>
                  <a:srgbClr val="FFFFFF"/>
                </a:highlight>
              </a:rPr>
              <a:t>чел./км²</a:t>
            </a:r>
            <a:endParaRPr sz="2000">
              <a:solidFill>
                <a:srgbClr val="333333"/>
              </a:solidFill>
              <a:highlight>
                <a:srgbClr val="FFFFFF"/>
              </a:highlight>
            </a:endParaRPr>
          </a:p>
          <a:p>
            <a:pPr marL="457200" lvl="0" indent="-355600" algn="l" rtl="0">
              <a:spcBef>
                <a:spcPts val="0"/>
              </a:spcBef>
              <a:spcAft>
                <a:spcPts val="0"/>
              </a:spcAft>
              <a:buClr>
                <a:srgbClr val="333333"/>
              </a:buClr>
              <a:buSzPts val="2000"/>
              <a:buAutoNum type="arabicPeriod"/>
            </a:pPr>
            <a:r>
              <a:rPr lang="ru" sz="2000">
                <a:solidFill>
                  <a:srgbClr val="333333"/>
                </a:solidFill>
                <a:highlight>
                  <a:srgbClr val="FFFFFF"/>
                </a:highlight>
              </a:rPr>
              <a:t>Работающая часть населения - 188 000 человек (59,6%)</a:t>
            </a:r>
            <a:endParaRPr sz="2000">
              <a:solidFill>
                <a:srgbClr val="333333"/>
              </a:solidFill>
              <a:highlight>
                <a:srgbClr val="FFFFFF"/>
              </a:highlight>
            </a:endParaRPr>
          </a:p>
          <a:p>
            <a:pPr marL="457200" lvl="0" indent="-355600" algn="l" rtl="0">
              <a:spcBef>
                <a:spcPts val="0"/>
              </a:spcBef>
              <a:spcAft>
                <a:spcPts val="0"/>
              </a:spcAft>
              <a:buClr>
                <a:srgbClr val="333333"/>
              </a:buClr>
              <a:buSzPts val="2000"/>
              <a:buAutoNum type="arabicPeriod"/>
            </a:pPr>
            <a:r>
              <a:rPr lang="ru" sz="2000">
                <a:solidFill>
                  <a:srgbClr val="333333"/>
                </a:solidFill>
                <a:highlight>
                  <a:srgbClr val="FFFFFF"/>
                </a:highlight>
              </a:rPr>
              <a:t>Преобладает среднее профессиональное образование - 126 000 (40,1%) </a:t>
            </a:r>
            <a:endParaRPr sz="2000">
              <a:solidFill>
                <a:srgbClr val="333333"/>
              </a:solidFill>
              <a:highlight>
                <a:srgbClr val="FFFFFF"/>
              </a:highlight>
            </a:endParaRPr>
          </a:p>
        </p:txBody>
      </p:sp>
      <p:cxnSp>
        <p:nvCxnSpPr>
          <p:cNvPr id="80" name="Google Shape;80;p16"/>
          <p:cNvCxnSpPr/>
          <p:nvPr/>
        </p:nvCxnSpPr>
        <p:spPr>
          <a:xfrm>
            <a:off x="1978275" y="646500"/>
            <a:ext cx="50247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1780450" y="0"/>
            <a:ext cx="54402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Промышленность Череповца</a:t>
            </a:r>
            <a:endParaRPr sz="3000"/>
          </a:p>
        </p:txBody>
      </p:sp>
      <p:sp>
        <p:nvSpPr>
          <p:cNvPr id="86" name="Google Shape;86;p17"/>
          <p:cNvSpPr txBox="1">
            <a:spLocks noGrp="1"/>
          </p:cNvSpPr>
          <p:nvPr>
            <p:ph type="subTitle" idx="1"/>
          </p:nvPr>
        </p:nvSpPr>
        <p:spPr>
          <a:xfrm>
            <a:off x="178050" y="811450"/>
            <a:ext cx="3224700" cy="40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1600">
                <a:solidFill>
                  <a:schemeClr val="dk1"/>
                </a:solidFill>
                <a:highlight>
                  <a:srgbClr val="FFFFFF"/>
                </a:highlight>
              </a:rPr>
              <a:t>Череповец — крупнейший на Северо-Западе России индустриальный центр. Основной промышленный потенциал сосредоточен в металлургической и химической отраслях. В городе находится основной актив сталелитейной компании «Северсталь» — Череповецкий металлургический комбинат и крупнейшие производства компании «ФосАгро» — производителя минеральных удобрений.</a:t>
            </a:r>
            <a:endParaRPr sz="1600"/>
          </a:p>
        </p:txBody>
      </p:sp>
      <p:cxnSp>
        <p:nvCxnSpPr>
          <p:cNvPr id="87" name="Google Shape;87;p17"/>
          <p:cNvCxnSpPr/>
          <p:nvPr/>
        </p:nvCxnSpPr>
        <p:spPr>
          <a:xfrm>
            <a:off x="1780450" y="646500"/>
            <a:ext cx="5440200" cy="0"/>
          </a:xfrm>
          <a:prstGeom prst="straightConnector1">
            <a:avLst/>
          </a:prstGeom>
          <a:noFill/>
          <a:ln w="76200" cap="flat" cmpd="sng">
            <a:solidFill>
              <a:schemeClr val="dk2"/>
            </a:solidFill>
            <a:prstDash val="solid"/>
            <a:round/>
            <a:headEnd type="none" w="med" len="med"/>
            <a:tailEnd type="none" w="med" len="med"/>
          </a:ln>
        </p:spPr>
      </p:cxnSp>
      <p:pic>
        <p:nvPicPr>
          <p:cNvPr id="88" name="Google Shape;88;p17"/>
          <p:cNvPicPr preferRelativeResize="0"/>
          <p:nvPr/>
        </p:nvPicPr>
        <p:blipFill>
          <a:blip r:embed="rId3">
            <a:alphaModFix/>
          </a:blip>
          <a:stretch>
            <a:fillRect/>
          </a:stretch>
        </p:blipFill>
        <p:spPr>
          <a:xfrm>
            <a:off x="3402750" y="811450"/>
            <a:ext cx="5741250" cy="38007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ctrTitle"/>
          </p:nvPr>
        </p:nvSpPr>
        <p:spPr>
          <a:xfrm>
            <a:off x="1068275" y="0"/>
            <a:ext cx="68646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Металлургическая промышленность</a:t>
            </a:r>
            <a:endParaRPr sz="3000"/>
          </a:p>
        </p:txBody>
      </p:sp>
      <p:sp>
        <p:nvSpPr>
          <p:cNvPr id="94" name="Google Shape;94;p18"/>
          <p:cNvSpPr txBox="1">
            <a:spLocks noGrp="1"/>
          </p:cNvSpPr>
          <p:nvPr>
            <p:ph type="subTitle" idx="1"/>
          </p:nvPr>
        </p:nvSpPr>
        <p:spPr>
          <a:xfrm>
            <a:off x="193000" y="882925"/>
            <a:ext cx="3189900" cy="3911100"/>
          </a:xfrm>
          <a:prstGeom prst="rect">
            <a:avLst/>
          </a:prstGeom>
        </p:spPr>
        <p:txBody>
          <a:bodyPr spcFirstLastPara="1" wrap="square" lIns="91425" tIns="91425" rIns="91425" bIns="91425" anchor="t" anchorCtr="0">
            <a:noAutofit/>
          </a:bodyPr>
          <a:lstStyle/>
          <a:p>
            <a:pPr marL="0" marR="139700" lvl="0" indent="0" algn="l" rtl="0">
              <a:lnSpc>
                <a:spcPct val="115000"/>
              </a:lnSpc>
              <a:spcBef>
                <a:spcPts val="0"/>
              </a:spcBef>
              <a:spcAft>
                <a:spcPts val="2300"/>
              </a:spcAft>
              <a:buClr>
                <a:schemeClr val="dk1"/>
              </a:buClr>
              <a:buSzPts val="1100"/>
              <a:buFont typeface="Arial"/>
              <a:buNone/>
            </a:pPr>
            <a:r>
              <a:rPr lang="ru" sz="1500">
                <a:solidFill>
                  <a:schemeClr val="dk1"/>
                </a:solidFill>
                <a:highlight>
                  <a:srgbClr val="FFFFFF"/>
                </a:highlight>
              </a:rPr>
              <a:t>Череповецкий металлургический комбинат — один из крупнейших в мире заводов по производству стали. В его составе больше ста технологических комплексов, 25 000 сотрудников и территория площадью с небольшой город. Этот завод, железнодорожная магистраль Санкт-Петербург - Екатеринбург и Волго-Балтийский водный путь образовали здесь крупный транспортный узел. </a:t>
            </a:r>
            <a:endParaRPr sz="1500"/>
          </a:p>
        </p:txBody>
      </p:sp>
      <p:pic>
        <p:nvPicPr>
          <p:cNvPr id="95" name="Google Shape;95;p18"/>
          <p:cNvPicPr preferRelativeResize="0"/>
          <p:nvPr/>
        </p:nvPicPr>
        <p:blipFill>
          <a:blip r:embed="rId3">
            <a:alphaModFix/>
          </a:blip>
          <a:stretch>
            <a:fillRect/>
          </a:stretch>
        </p:blipFill>
        <p:spPr>
          <a:xfrm>
            <a:off x="3581500" y="882925"/>
            <a:ext cx="5562499" cy="3706651"/>
          </a:xfrm>
          <a:prstGeom prst="rect">
            <a:avLst/>
          </a:prstGeom>
          <a:noFill/>
          <a:ln>
            <a:noFill/>
          </a:ln>
        </p:spPr>
      </p:pic>
      <p:cxnSp>
        <p:nvCxnSpPr>
          <p:cNvPr id="96" name="Google Shape;96;p18"/>
          <p:cNvCxnSpPr/>
          <p:nvPr/>
        </p:nvCxnSpPr>
        <p:spPr>
          <a:xfrm>
            <a:off x="1068275" y="646500"/>
            <a:ext cx="6864600" cy="0"/>
          </a:xfrm>
          <a:prstGeom prst="straightConnector1">
            <a:avLst/>
          </a:prstGeom>
          <a:noFill/>
          <a:ln w="76200"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a:off x="1780450" y="0"/>
            <a:ext cx="55986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Химическая промышленность</a:t>
            </a:r>
            <a:endParaRPr sz="3000"/>
          </a:p>
        </p:txBody>
      </p:sp>
      <p:sp>
        <p:nvSpPr>
          <p:cNvPr id="110" name="Google Shape;110;p20"/>
          <p:cNvSpPr txBox="1">
            <a:spLocks noGrp="1"/>
          </p:cNvSpPr>
          <p:nvPr>
            <p:ph type="subTitle" idx="1"/>
          </p:nvPr>
        </p:nvSpPr>
        <p:spPr>
          <a:xfrm>
            <a:off x="197825" y="951300"/>
            <a:ext cx="3046800" cy="4199100"/>
          </a:xfrm>
          <a:prstGeom prst="rect">
            <a:avLst/>
          </a:prstGeom>
        </p:spPr>
        <p:txBody>
          <a:bodyPr spcFirstLastPara="1" wrap="square" lIns="91425" tIns="91425" rIns="91425" bIns="91425" anchor="t" anchorCtr="0">
            <a:normAutofit fontScale="62500"/>
          </a:bodyPr>
          <a:lstStyle/>
          <a:p>
            <a:pPr marL="0" marR="139700" lvl="0" indent="0" algn="l" rtl="0">
              <a:lnSpc>
                <a:spcPct val="115000"/>
              </a:lnSpc>
              <a:spcBef>
                <a:spcPts val="0"/>
              </a:spcBef>
              <a:spcAft>
                <a:spcPts val="0"/>
              </a:spcAft>
              <a:buNone/>
            </a:pPr>
            <a:r>
              <a:rPr lang="ru" sz="2850">
                <a:solidFill>
                  <a:srgbClr val="202122"/>
                </a:solidFill>
                <a:highlight>
                  <a:srgbClr val="FFFFFF"/>
                </a:highlight>
              </a:rPr>
              <a:t>Группа «Фосагро» является одним из лидеров в мире по объемам выпуска фосфорсодержащих минеральных удобрений и высокосортного апатитового концентрата. Свою продукцию компания поставляет в 102 страны мира</a:t>
            </a:r>
            <a:endParaRPr sz="2850">
              <a:solidFill>
                <a:schemeClr val="dk1"/>
              </a:solidFill>
              <a:highlight>
                <a:srgbClr val="FFFFFF"/>
              </a:highlight>
            </a:endParaRPr>
          </a:p>
          <a:p>
            <a:pPr marL="0" lvl="0" indent="0" algn="ctr" rtl="0">
              <a:spcBef>
                <a:spcPts val="2300"/>
              </a:spcBef>
              <a:spcAft>
                <a:spcPts val="0"/>
              </a:spcAft>
              <a:buNone/>
            </a:pPr>
            <a:endParaRPr/>
          </a:p>
        </p:txBody>
      </p:sp>
      <p:cxnSp>
        <p:nvCxnSpPr>
          <p:cNvPr id="111" name="Google Shape;111;p20"/>
          <p:cNvCxnSpPr/>
          <p:nvPr/>
        </p:nvCxnSpPr>
        <p:spPr>
          <a:xfrm>
            <a:off x="1772700" y="646500"/>
            <a:ext cx="5598600" cy="0"/>
          </a:xfrm>
          <a:prstGeom prst="straightConnector1">
            <a:avLst/>
          </a:prstGeom>
          <a:noFill/>
          <a:ln w="76200" cap="flat" cmpd="sng">
            <a:solidFill>
              <a:schemeClr val="dk2"/>
            </a:solidFill>
            <a:prstDash val="solid"/>
            <a:round/>
            <a:headEnd type="none" w="med" len="med"/>
            <a:tailEnd type="none" w="med" len="med"/>
          </a:ln>
        </p:spPr>
      </p:cxnSp>
      <p:pic>
        <p:nvPicPr>
          <p:cNvPr id="112" name="Google Shape;112;p20"/>
          <p:cNvPicPr preferRelativeResize="0"/>
          <p:nvPr/>
        </p:nvPicPr>
        <p:blipFill>
          <a:blip r:embed="rId3">
            <a:alphaModFix/>
          </a:blip>
          <a:stretch>
            <a:fillRect/>
          </a:stretch>
        </p:blipFill>
        <p:spPr>
          <a:xfrm>
            <a:off x="3422400" y="859050"/>
            <a:ext cx="5721600" cy="4291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400966" y="18429"/>
            <a:ext cx="8599887" cy="661689"/>
          </a:xfrm>
          <a:prstGeom prst="rect">
            <a:avLst/>
          </a:prstGeom>
        </p:spPr>
        <p:txBody>
          <a:bodyPr spcFirstLastPara="1" wrap="square" lIns="91425" tIns="91425" rIns="91425" bIns="91425" anchor="b" anchorCtr="0">
            <a:spAutoFit/>
          </a:bodyPr>
          <a:lstStyle/>
          <a:p>
            <a:r>
              <a:rPr lang="ru-RU" sz="3100" b="1" dirty="0">
                <a:solidFill>
                  <a:srgbClr val="3F3F3F"/>
                </a:solidFill>
                <a:highlight>
                  <a:srgbClr val="FFFFFF"/>
                </a:highlight>
                <a:latin typeface="Trebuchet MS"/>
              </a:rPr>
              <a:t>Достопримечательности  Череповца.</a:t>
            </a:r>
            <a:endParaRPr lang="ru-RU" dirty="0">
              <a:solidFill>
                <a:srgbClr val="3F3F3F"/>
              </a:solidFill>
            </a:endParaRPr>
          </a:p>
        </p:txBody>
      </p:sp>
      <p:cxnSp>
        <p:nvCxnSpPr>
          <p:cNvPr id="135" name="Google Shape;135;p23"/>
          <p:cNvCxnSpPr/>
          <p:nvPr/>
        </p:nvCxnSpPr>
        <p:spPr>
          <a:xfrm>
            <a:off x="2868500" y="646500"/>
            <a:ext cx="3402600" cy="0"/>
          </a:xfrm>
          <a:prstGeom prst="straightConnector1">
            <a:avLst/>
          </a:prstGeom>
          <a:noFill/>
          <a:ln w="76200" cap="flat" cmpd="sng">
            <a:solidFill>
              <a:schemeClr val="dk2"/>
            </a:solidFill>
            <a:prstDash val="solid"/>
            <a:round/>
            <a:headEnd type="none" w="med" len="med"/>
            <a:tailEnd type="none" w="med" len="med"/>
          </a:ln>
        </p:spPr>
      </p:cxnSp>
      <p:pic>
        <p:nvPicPr>
          <p:cNvPr id="4" name="Рисунок 3" descr="C:\Users\User\Desktop\obj_0_1537493713.jpg">
            <a:extLst>
              <a:ext uri="{FF2B5EF4-FFF2-40B4-BE49-F238E27FC236}">
                <a16:creationId xmlns:a16="http://schemas.microsoft.com/office/drawing/2014/main" id="{08B151EA-4F43-3727-3A68-C7E4A73AF026}"/>
              </a:ext>
            </a:extLst>
          </p:cNvPr>
          <p:cNvPicPr>
            <a:picLocks noChangeAspect="1"/>
          </p:cNvPicPr>
          <p:nvPr/>
        </p:nvPicPr>
        <p:blipFill>
          <a:blip r:embed="rId3"/>
          <a:stretch>
            <a:fillRect/>
          </a:stretch>
        </p:blipFill>
        <p:spPr>
          <a:xfrm>
            <a:off x="800100" y="1268659"/>
            <a:ext cx="2743200" cy="1826253"/>
          </a:xfrm>
          <a:prstGeom prst="rect">
            <a:avLst/>
          </a:prstGeom>
        </p:spPr>
      </p:pic>
      <p:pic>
        <p:nvPicPr>
          <p:cNvPr id="6" name="Рисунок 5" descr="C:\Users\User\Desktop\CsOVdRpWEAAe34U.jpg large.jpg">
            <a:extLst>
              <a:ext uri="{FF2B5EF4-FFF2-40B4-BE49-F238E27FC236}">
                <a16:creationId xmlns:a16="http://schemas.microsoft.com/office/drawing/2014/main" id="{15F9823E-E39E-0712-2397-8A131D13B82E}"/>
              </a:ext>
            </a:extLst>
          </p:cNvPr>
          <p:cNvPicPr>
            <a:picLocks noChangeAspect="1"/>
          </p:cNvPicPr>
          <p:nvPr/>
        </p:nvPicPr>
        <p:blipFill>
          <a:blip r:embed="rId4"/>
          <a:stretch>
            <a:fillRect/>
          </a:stretch>
        </p:blipFill>
        <p:spPr>
          <a:xfrm>
            <a:off x="4955241" y="1285055"/>
            <a:ext cx="2743200" cy="1874142"/>
          </a:xfrm>
          <a:prstGeom prst="rect">
            <a:avLst/>
          </a:prstGeom>
        </p:spPr>
      </p:pic>
      <p:pic>
        <p:nvPicPr>
          <p:cNvPr id="7" name="Рисунок 6" descr="http://img.tourister.ru/files/8/0/8/2/5/0/7/original.jpg">
            <a:extLst>
              <a:ext uri="{FF2B5EF4-FFF2-40B4-BE49-F238E27FC236}">
                <a16:creationId xmlns:a16="http://schemas.microsoft.com/office/drawing/2014/main" id="{C2674F5F-BA9A-085D-C017-91803F2D3CD3}"/>
              </a:ext>
            </a:extLst>
          </p:cNvPr>
          <p:cNvPicPr>
            <a:picLocks noChangeAspect="1"/>
          </p:cNvPicPr>
          <p:nvPr/>
        </p:nvPicPr>
        <p:blipFill>
          <a:blip r:embed="rId5"/>
          <a:stretch>
            <a:fillRect/>
          </a:stretch>
        </p:blipFill>
        <p:spPr>
          <a:xfrm>
            <a:off x="800100" y="3382750"/>
            <a:ext cx="2743200" cy="1833894"/>
          </a:xfrm>
          <a:prstGeom prst="rect">
            <a:avLst/>
          </a:prstGeom>
        </p:spPr>
      </p:pic>
      <p:pic>
        <p:nvPicPr>
          <p:cNvPr id="8" name="Рисунок 7" descr="https://express-china.ru/upload/iblock/701/cherepovets.jpg">
            <a:extLst>
              <a:ext uri="{FF2B5EF4-FFF2-40B4-BE49-F238E27FC236}">
                <a16:creationId xmlns:a16="http://schemas.microsoft.com/office/drawing/2014/main" id="{0012D945-ACE9-FEB5-A174-EE7ABA807B5B}"/>
              </a:ext>
            </a:extLst>
          </p:cNvPr>
          <p:cNvPicPr>
            <a:picLocks noChangeAspect="1"/>
          </p:cNvPicPr>
          <p:nvPr/>
        </p:nvPicPr>
        <p:blipFill>
          <a:blip r:embed="rId6"/>
          <a:stretch>
            <a:fillRect/>
          </a:stretch>
        </p:blipFill>
        <p:spPr>
          <a:xfrm>
            <a:off x="4955241" y="3573491"/>
            <a:ext cx="2743200" cy="1640670"/>
          </a:xfrm>
          <a:prstGeom prst="rect">
            <a:avLst/>
          </a:prstGeom>
        </p:spPr>
      </p:pic>
    </p:spTree>
    <p:extLst>
      <p:ext uri="{BB962C8B-B14F-4D97-AF65-F5344CB8AC3E}">
        <p14:creationId xmlns:p14="http://schemas.microsoft.com/office/powerpoint/2010/main" val="226148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ctrTitle"/>
          </p:nvPr>
        </p:nvSpPr>
        <p:spPr>
          <a:xfrm>
            <a:off x="3046525" y="0"/>
            <a:ext cx="3086100" cy="646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ru" sz="3000"/>
              <a:t>Соборная горка</a:t>
            </a:r>
            <a:endParaRPr sz="3000"/>
          </a:p>
        </p:txBody>
      </p:sp>
      <p:sp>
        <p:nvSpPr>
          <p:cNvPr id="118" name="Google Shape;118;p21"/>
          <p:cNvSpPr txBox="1">
            <a:spLocks noGrp="1"/>
          </p:cNvSpPr>
          <p:nvPr>
            <p:ph type="subTitle" idx="1"/>
          </p:nvPr>
        </p:nvSpPr>
        <p:spPr>
          <a:xfrm>
            <a:off x="158400" y="951300"/>
            <a:ext cx="3086100" cy="3843000"/>
          </a:xfrm>
          <a:prstGeom prst="rect">
            <a:avLst/>
          </a:prstGeom>
        </p:spPr>
        <p:txBody>
          <a:bodyPr spcFirstLastPara="1" wrap="square" lIns="91425" tIns="91425" rIns="91425" bIns="91425" anchor="t" anchorCtr="0">
            <a:noAutofit/>
          </a:bodyPr>
          <a:lstStyle/>
          <a:p>
            <a:pPr marL="0" marR="139700" lvl="0" indent="0" algn="l" rtl="0">
              <a:lnSpc>
                <a:spcPct val="115000"/>
              </a:lnSpc>
              <a:spcBef>
                <a:spcPts val="0"/>
              </a:spcBef>
              <a:spcAft>
                <a:spcPts val="2300"/>
              </a:spcAft>
              <a:buClr>
                <a:schemeClr val="dk1"/>
              </a:buClr>
              <a:buSzPts val="1100"/>
              <a:buFont typeface="Arial"/>
              <a:buNone/>
            </a:pPr>
            <a:r>
              <a:rPr lang="ru" sz="1500">
                <a:solidFill>
                  <a:schemeClr val="dk1"/>
                </a:solidFill>
                <a:highlight>
                  <a:srgbClr val="FFFFFF"/>
                </a:highlight>
              </a:rPr>
              <a:t>Именно здесь в 14 веке старцы Феодосий и Афанасий основали Воскресенский монастырь, который впоследствии и положил начало городу Череповец. Сегодня на Соборной горке можно увидеть Воскресенский собор 18 века. К сожалению, более ранние постройки монастыря были выполнены из дерева и со временем разрушились или погибли в пожарах.</a:t>
            </a:r>
            <a:endParaRPr sz="1500"/>
          </a:p>
        </p:txBody>
      </p:sp>
      <p:cxnSp>
        <p:nvCxnSpPr>
          <p:cNvPr id="119" name="Google Shape;119;p21"/>
          <p:cNvCxnSpPr/>
          <p:nvPr/>
        </p:nvCxnSpPr>
        <p:spPr>
          <a:xfrm>
            <a:off x="3046525" y="646500"/>
            <a:ext cx="3086100" cy="0"/>
          </a:xfrm>
          <a:prstGeom prst="straightConnector1">
            <a:avLst/>
          </a:prstGeom>
          <a:noFill/>
          <a:ln w="76200" cap="flat" cmpd="sng">
            <a:solidFill>
              <a:schemeClr val="dk2"/>
            </a:solidFill>
            <a:prstDash val="solid"/>
            <a:round/>
            <a:headEnd type="none" w="med" len="med"/>
            <a:tailEnd type="none" w="med" len="med"/>
          </a:ln>
        </p:spPr>
      </p:cxnSp>
      <p:pic>
        <p:nvPicPr>
          <p:cNvPr id="120" name="Google Shape;120;p21"/>
          <p:cNvPicPr preferRelativeResize="0"/>
          <p:nvPr/>
        </p:nvPicPr>
        <p:blipFill>
          <a:blip r:embed="rId3">
            <a:alphaModFix/>
          </a:blip>
          <a:stretch>
            <a:fillRect/>
          </a:stretch>
        </p:blipFill>
        <p:spPr>
          <a:xfrm>
            <a:off x="3244500" y="951300"/>
            <a:ext cx="5899499" cy="393531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Экран (16:9)</PresentationFormat>
  <Slides>12</Slides>
  <Notes>12</Notes>
  <HiddenSlides>0</HiddenSlides>
  <ScaleCrop>false</ScaleCrop>
  <HeadingPairs>
    <vt:vector size="4" baseType="variant">
      <vt:variant>
        <vt:lpstr>Тема</vt:lpstr>
      </vt:variant>
      <vt:variant>
        <vt:i4>1</vt:i4>
      </vt:variant>
      <vt:variant>
        <vt:lpstr>Заголовки слайдов</vt:lpstr>
      </vt:variant>
      <vt:variant>
        <vt:i4>12</vt:i4>
      </vt:variant>
    </vt:vector>
  </HeadingPairs>
  <TitlesOfParts>
    <vt:vector size="13" baseType="lpstr">
      <vt:lpstr>Simple Light</vt:lpstr>
      <vt:lpstr>Самый крупный город в Вологодской области России, административный центр Череповецкого района, является крупным промышленным центром, расположенным на реке Шексне    </vt:lpstr>
      <vt:lpstr>Географическое положение</vt:lpstr>
      <vt:lpstr>История Череповца</vt:lpstr>
      <vt:lpstr>Характеристика населения</vt:lpstr>
      <vt:lpstr>Промышленность Череповца</vt:lpstr>
      <vt:lpstr>Металлургическая промышленность</vt:lpstr>
      <vt:lpstr>Химическая промышленность</vt:lpstr>
      <vt:lpstr>Достопримечательности  Череповца.</vt:lpstr>
      <vt:lpstr>Соборная горка</vt:lpstr>
      <vt:lpstr>Памятник металлургам</vt:lpstr>
      <vt:lpstr>Октябрьский мост</vt:lpstr>
      <vt:lpstr>Памятный знак в честь основания Череповца.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Самый крупный город в Вологодской области России, административный центр Череповецкого района, является крупным промышленным центром, расположенным на реке Шексне    </dc:title>
  <cp:revision>30</cp:revision>
  <dcterms:modified xsi:type="dcterms:W3CDTF">2023-10-20T08:43:10Z</dcterms:modified>
</cp:coreProperties>
</file>